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5" r:id="rId2"/>
    <p:sldId id="257" r:id="rId3"/>
    <p:sldId id="277" r:id="rId4"/>
    <p:sldId id="274" r:id="rId5"/>
    <p:sldId id="278" r:id="rId6"/>
    <p:sldId id="279" r:id="rId7"/>
    <p:sldId id="273" r:id="rId8"/>
    <p:sldId id="280" r:id="rId9"/>
    <p:sldId id="281" r:id="rId10"/>
    <p:sldId id="283" r:id="rId11"/>
    <p:sldId id="276" r:id="rId12"/>
    <p:sldId id="269" r:id="rId1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85" autoAdjust="0"/>
    <p:restoredTop sz="99022" autoAdjust="0"/>
  </p:normalViewPr>
  <p:slideViewPr>
    <p:cSldViewPr snapToGrid="0">
      <p:cViewPr varScale="1">
        <p:scale>
          <a:sx n="114" d="100"/>
          <a:sy n="114" d="100"/>
        </p:scale>
        <p:origin x="-43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95"/>
          <a:stretch/>
        </p:blipFill>
        <p:spPr>
          <a:xfrm>
            <a:off x="-6350" y="-10633"/>
            <a:ext cx="12192000" cy="6868633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1809639"/>
          </a:xfrm>
        </p:spPr>
        <p:txBody>
          <a:bodyPr anchor="b"/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Tvoříme a prožíváme!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21.10.2019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3" name="Ovál 12"/>
          <p:cNvSpPr/>
          <p:nvPr userDrawn="1"/>
        </p:nvSpPr>
        <p:spPr>
          <a:xfrm rot="757428">
            <a:off x="9280415" y="3715757"/>
            <a:ext cx="1883940" cy="1883940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252000" rIns="0" bIns="0" rtlCol="0" anchor="t" anchorCtr="0">
            <a:normAutofit fontScale="70000" lnSpcReduction="20000"/>
          </a:bodyPr>
          <a:lstStyle/>
          <a:p>
            <a:pPr algn="ctr"/>
            <a:r>
              <a:rPr lang="cs-CZ" sz="7200" dirty="0">
                <a:solidFill>
                  <a:schemeClr val="bg1"/>
                </a:solidFill>
              </a:rPr>
              <a:t>Ahoj</a:t>
            </a:r>
            <a:r>
              <a:rPr lang="cs-CZ" sz="7200" baseline="0" dirty="0">
                <a:solidFill>
                  <a:schemeClr val="bg1"/>
                </a:solidFill>
              </a:rPr>
              <a:t>!</a:t>
            </a:r>
            <a:endParaRPr lang="cs-CZ" sz="7200" dirty="0">
              <a:solidFill>
                <a:schemeClr val="bg1"/>
              </a:solidFill>
            </a:endParaRPr>
          </a:p>
        </p:txBody>
      </p:sp>
      <p:sp>
        <p:nvSpPr>
          <p:cNvPr id="16" name="Obdélník 15"/>
          <p:cNvSpPr/>
          <p:nvPr userDrawn="1"/>
        </p:nvSpPr>
        <p:spPr>
          <a:xfrm>
            <a:off x="-6350" y="6089650"/>
            <a:ext cx="12192000" cy="768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5" name="Obrázek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72" y="6287595"/>
            <a:ext cx="2811255" cy="370742"/>
          </a:xfrm>
          <a:prstGeom prst="rect">
            <a:avLst/>
          </a:prstGeom>
        </p:spPr>
      </p:pic>
      <p:sp>
        <p:nvSpPr>
          <p:cNvPr id="17" name="Ovál 16"/>
          <p:cNvSpPr/>
          <p:nvPr userDrawn="1"/>
        </p:nvSpPr>
        <p:spPr>
          <a:xfrm>
            <a:off x="-1179095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vál 17"/>
          <p:cNvSpPr/>
          <p:nvPr userDrawn="1"/>
        </p:nvSpPr>
        <p:spPr>
          <a:xfrm>
            <a:off x="-1179095" y="2370425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ál 18"/>
          <p:cNvSpPr/>
          <p:nvPr userDrawn="1"/>
        </p:nvSpPr>
        <p:spPr>
          <a:xfrm>
            <a:off x="-1179095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vál 19"/>
          <p:cNvSpPr/>
          <p:nvPr userDrawn="1"/>
        </p:nvSpPr>
        <p:spPr>
          <a:xfrm>
            <a:off x="-1179095" y="4325697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vál 20"/>
          <p:cNvSpPr/>
          <p:nvPr userDrawn="1"/>
        </p:nvSpPr>
        <p:spPr>
          <a:xfrm>
            <a:off x="-1181435" y="5271502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vál 21"/>
          <p:cNvSpPr/>
          <p:nvPr userDrawn="1"/>
        </p:nvSpPr>
        <p:spPr>
          <a:xfrm>
            <a:off x="-1181435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5808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dkrývač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9243" r="8" b="20787"/>
          <a:stretch/>
        </p:blipFill>
        <p:spPr bwMode="auto">
          <a:xfrm>
            <a:off x="2340" y="27922"/>
            <a:ext cx="12190826" cy="568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397043" y="5095717"/>
            <a:ext cx="5149516" cy="715534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hlavní sdělení slajdu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21.10.2019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909011" y="6356350"/>
            <a:ext cx="2743200" cy="365125"/>
          </a:xfrm>
        </p:spPr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Ovál 10"/>
          <p:cNvSpPr/>
          <p:nvPr userDrawn="1"/>
        </p:nvSpPr>
        <p:spPr>
          <a:xfrm>
            <a:off x="-1179095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 userDrawn="1"/>
        </p:nvSpPr>
        <p:spPr>
          <a:xfrm>
            <a:off x="-1179095" y="2370425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 userDrawn="1"/>
        </p:nvSpPr>
        <p:spPr>
          <a:xfrm>
            <a:off x="-1179095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 userDrawn="1"/>
        </p:nvSpPr>
        <p:spPr>
          <a:xfrm>
            <a:off x="-1179095" y="4325697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 userDrawn="1"/>
        </p:nvSpPr>
        <p:spPr>
          <a:xfrm>
            <a:off x="-1181435" y="5271502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 userDrawn="1"/>
        </p:nvSpPr>
        <p:spPr>
          <a:xfrm>
            <a:off x="-1181435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7" name="Obrázek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43" y="6161559"/>
            <a:ext cx="1265018" cy="839138"/>
          </a:xfrm>
          <a:prstGeom prst="rect">
            <a:avLst/>
          </a:prstGeom>
        </p:spPr>
      </p:pic>
      <p:sp>
        <p:nvSpPr>
          <p:cNvPr id="18" name="Obdélník 17"/>
          <p:cNvSpPr/>
          <p:nvPr userDrawn="1"/>
        </p:nvSpPr>
        <p:spPr>
          <a:xfrm>
            <a:off x="2450340" y="1395663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/>
          <p:cNvSpPr/>
          <p:nvPr userDrawn="1"/>
        </p:nvSpPr>
        <p:spPr>
          <a:xfrm>
            <a:off x="2450340" y="27922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bdélník 19"/>
          <p:cNvSpPr/>
          <p:nvPr userDrawn="1"/>
        </p:nvSpPr>
        <p:spPr>
          <a:xfrm>
            <a:off x="4898340" y="27663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bdélník 21"/>
          <p:cNvSpPr/>
          <p:nvPr userDrawn="1"/>
        </p:nvSpPr>
        <p:spPr>
          <a:xfrm>
            <a:off x="7334635" y="27663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bdélník 22"/>
          <p:cNvSpPr/>
          <p:nvPr userDrawn="1"/>
        </p:nvSpPr>
        <p:spPr>
          <a:xfrm>
            <a:off x="9782633" y="27663"/>
            <a:ext cx="2409363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Obdélník 23"/>
          <p:cNvSpPr/>
          <p:nvPr userDrawn="1"/>
        </p:nvSpPr>
        <p:spPr>
          <a:xfrm>
            <a:off x="2340" y="1385432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Obdélník 24"/>
          <p:cNvSpPr/>
          <p:nvPr userDrawn="1"/>
        </p:nvSpPr>
        <p:spPr>
          <a:xfrm>
            <a:off x="0" y="27922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Obdélník 25"/>
          <p:cNvSpPr/>
          <p:nvPr userDrawn="1"/>
        </p:nvSpPr>
        <p:spPr>
          <a:xfrm>
            <a:off x="4892485" y="1395922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Obdélník 26"/>
          <p:cNvSpPr/>
          <p:nvPr userDrawn="1"/>
        </p:nvSpPr>
        <p:spPr>
          <a:xfrm>
            <a:off x="7340485" y="1395922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Obdélník 27"/>
          <p:cNvSpPr/>
          <p:nvPr userDrawn="1"/>
        </p:nvSpPr>
        <p:spPr>
          <a:xfrm>
            <a:off x="7334631" y="2763922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Obdélník 28"/>
          <p:cNvSpPr/>
          <p:nvPr userDrawn="1"/>
        </p:nvSpPr>
        <p:spPr>
          <a:xfrm>
            <a:off x="0" y="2752368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Obdélník 29"/>
          <p:cNvSpPr/>
          <p:nvPr userDrawn="1"/>
        </p:nvSpPr>
        <p:spPr>
          <a:xfrm>
            <a:off x="2450340" y="2758145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Obdélník 30"/>
          <p:cNvSpPr/>
          <p:nvPr userDrawn="1"/>
        </p:nvSpPr>
        <p:spPr>
          <a:xfrm>
            <a:off x="4898340" y="2763922"/>
            <a:ext cx="2436290" cy="1356446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Obdélník 31"/>
          <p:cNvSpPr/>
          <p:nvPr userDrawn="1"/>
        </p:nvSpPr>
        <p:spPr>
          <a:xfrm>
            <a:off x="9782630" y="1395922"/>
            <a:ext cx="240937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Obdélník 32"/>
          <p:cNvSpPr/>
          <p:nvPr userDrawn="1"/>
        </p:nvSpPr>
        <p:spPr>
          <a:xfrm>
            <a:off x="9782633" y="2763922"/>
            <a:ext cx="2409363" cy="1356446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Obdélník 33"/>
          <p:cNvSpPr/>
          <p:nvPr userDrawn="1"/>
        </p:nvSpPr>
        <p:spPr>
          <a:xfrm>
            <a:off x="2340" y="4120368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5" name="Obdélník 34"/>
          <p:cNvSpPr/>
          <p:nvPr userDrawn="1"/>
        </p:nvSpPr>
        <p:spPr>
          <a:xfrm>
            <a:off x="2450340" y="4120367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6" name="Obdélník 35"/>
          <p:cNvSpPr/>
          <p:nvPr userDrawn="1"/>
        </p:nvSpPr>
        <p:spPr>
          <a:xfrm>
            <a:off x="4898340" y="4120368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Obdélník 36"/>
          <p:cNvSpPr/>
          <p:nvPr userDrawn="1"/>
        </p:nvSpPr>
        <p:spPr>
          <a:xfrm>
            <a:off x="7334630" y="4120368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Obdélník 37"/>
          <p:cNvSpPr/>
          <p:nvPr userDrawn="1"/>
        </p:nvSpPr>
        <p:spPr>
          <a:xfrm>
            <a:off x="9782631" y="4120368"/>
            <a:ext cx="2409363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Obdélník 38"/>
          <p:cNvSpPr/>
          <p:nvPr userDrawn="1"/>
        </p:nvSpPr>
        <p:spPr>
          <a:xfrm>
            <a:off x="2340" y="5550010"/>
            <a:ext cx="2445660" cy="130799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0" name="Obdélník 39"/>
          <p:cNvSpPr/>
          <p:nvPr userDrawn="1"/>
        </p:nvSpPr>
        <p:spPr>
          <a:xfrm>
            <a:off x="2450340" y="5550010"/>
            <a:ext cx="2448000" cy="1318785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1" name="Obdélník 40"/>
          <p:cNvSpPr/>
          <p:nvPr userDrawn="1"/>
        </p:nvSpPr>
        <p:spPr>
          <a:xfrm>
            <a:off x="4898340" y="5550010"/>
            <a:ext cx="2436290" cy="1318785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2" name="Obdélník 41"/>
          <p:cNvSpPr/>
          <p:nvPr userDrawn="1"/>
        </p:nvSpPr>
        <p:spPr>
          <a:xfrm>
            <a:off x="7334630" y="5550010"/>
            <a:ext cx="2365961" cy="130799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3" name="Obdélník 42"/>
          <p:cNvSpPr/>
          <p:nvPr userDrawn="1"/>
        </p:nvSpPr>
        <p:spPr>
          <a:xfrm>
            <a:off x="9782630" y="5608386"/>
            <a:ext cx="2409363" cy="1249614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/>
          <p:cNvSpPr txBox="1"/>
          <p:nvPr userDrawn="1"/>
        </p:nvSpPr>
        <p:spPr>
          <a:xfrm>
            <a:off x="2340" y="5488367"/>
            <a:ext cx="12208976" cy="1428921"/>
          </a:xfrm>
          <a:prstGeom prst="rect">
            <a:avLst/>
          </a:prstGeom>
          <a:solidFill>
            <a:schemeClr val="accent4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pl-PL" sz="5400" dirty="0">
                <a:solidFill>
                  <a:schemeClr val="bg1"/>
                </a:solidFill>
              </a:rPr>
              <a:t>    </a:t>
            </a:r>
            <a:r>
              <a:rPr lang="pl-PL" sz="5400" b="1" dirty="0">
                <a:solidFill>
                  <a:schemeClr val="bg1"/>
                </a:solidFill>
              </a:rPr>
              <a:t>Poznáš, co je na obrázku?</a:t>
            </a:r>
          </a:p>
          <a:p>
            <a:endParaRPr lang="cs-CZ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851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2" grpId="0"/>
      <p:bldP spid="18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6350" y="0"/>
            <a:ext cx="12198350" cy="955589"/>
          </a:xfrm>
          <a:solidFill>
            <a:schemeClr val="accent4"/>
          </a:solidFill>
        </p:spPr>
        <p:txBody>
          <a:bodyPr anchor="b"/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21.10.2019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3" name="Ovál 12"/>
          <p:cNvSpPr/>
          <p:nvPr userDrawn="1"/>
        </p:nvSpPr>
        <p:spPr>
          <a:xfrm rot="757428">
            <a:off x="9554170" y="2102224"/>
            <a:ext cx="1883940" cy="1883940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252000" rIns="0" bIns="0" rtlCol="0" anchor="t" anchorCtr="0">
            <a:normAutofit fontScale="70000" lnSpcReduction="20000"/>
          </a:bodyPr>
          <a:lstStyle/>
          <a:p>
            <a:pPr algn="ctr"/>
            <a:r>
              <a:rPr lang="cs-CZ" sz="7200" dirty="0">
                <a:solidFill>
                  <a:schemeClr val="bg1"/>
                </a:solidFill>
              </a:rPr>
              <a:t>Ahoj</a:t>
            </a:r>
            <a:r>
              <a:rPr lang="cs-CZ" sz="7200" baseline="0" dirty="0">
                <a:solidFill>
                  <a:schemeClr val="bg1"/>
                </a:solidFill>
              </a:rPr>
              <a:t>!</a:t>
            </a:r>
            <a:endParaRPr lang="cs-CZ" sz="7200" dirty="0">
              <a:solidFill>
                <a:schemeClr val="bg1"/>
              </a:solidFill>
            </a:endParaRPr>
          </a:p>
        </p:txBody>
      </p:sp>
      <p:sp>
        <p:nvSpPr>
          <p:cNvPr id="16" name="Obdélník 15"/>
          <p:cNvSpPr/>
          <p:nvPr userDrawn="1"/>
        </p:nvSpPr>
        <p:spPr>
          <a:xfrm>
            <a:off x="-6350" y="6089650"/>
            <a:ext cx="12192000" cy="768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5" name="Obrázek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72" y="6287595"/>
            <a:ext cx="2811255" cy="370742"/>
          </a:xfrm>
          <a:prstGeom prst="rect">
            <a:avLst/>
          </a:prstGeom>
        </p:spPr>
      </p:pic>
      <p:sp>
        <p:nvSpPr>
          <p:cNvPr id="17" name="Ovál 16"/>
          <p:cNvSpPr/>
          <p:nvPr userDrawn="1"/>
        </p:nvSpPr>
        <p:spPr>
          <a:xfrm>
            <a:off x="-1179095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vál 17"/>
          <p:cNvSpPr/>
          <p:nvPr userDrawn="1"/>
        </p:nvSpPr>
        <p:spPr>
          <a:xfrm>
            <a:off x="-1179095" y="2370425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ál 18"/>
          <p:cNvSpPr/>
          <p:nvPr userDrawn="1"/>
        </p:nvSpPr>
        <p:spPr>
          <a:xfrm>
            <a:off x="-1179095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vál 19"/>
          <p:cNvSpPr/>
          <p:nvPr userDrawn="1"/>
        </p:nvSpPr>
        <p:spPr>
          <a:xfrm>
            <a:off x="-1179095" y="4325697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vál 20"/>
          <p:cNvSpPr/>
          <p:nvPr userDrawn="1"/>
        </p:nvSpPr>
        <p:spPr>
          <a:xfrm>
            <a:off x="-1181435" y="5271502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vál 21"/>
          <p:cNvSpPr/>
          <p:nvPr userDrawn="1"/>
        </p:nvSpPr>
        <p:spPr>
          <a:xfrm>
            <a:off x="-1181435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3724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5847496"/>
            <a:ext cx="12185649" cy="1010504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none"/>
        </p:style>
        <p:txBody>
          <a:bodyPr anchor="b"/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17" name="Ovál 16"/>
          <p:cNvSpPr/>
          <p:nvPr userDrawn="1"/>
        </p:nvSpPr>
        <p:spPr>
          <a:xfrm>
            <a:off x="-1179095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vál 17"/>
          <p:cNvSpPr/>
          <p:nvPr userDrawn="1"/>
        </p:nvSpPr>
        <p:spPr>
          <a:xfrm>
            <a:off x="-1179095" y="2370425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ál 18"/>
          <p:cNvSpPr/>
          <p:nvPr userDrawn="1"/>
        </p:nvSpPr>
        <p:spPr>
          <a:xfrm>
            <a:off x="-1179095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vál 19"/>
          <p:cNvSpPr/>
          <p:nvPr userDrawn="1"/>
        </p:nvSpPr>
        <p:spPr>
          <a:xfrm>
            <a:off x="-1179095" y="4325697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vál 20"/>
          <p:cNvSpPr/>
          <p:nvPr userDrawn="1"/>
        </p:nvSpPr>
        <p:spPr>
          <a:xfrm>
            <a:off x="-1181435" y="5271502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vál 21"/>
          <p:cNvSpPr/>
          <p:nvPr userDrawn="1"/>
        </p:nvSpPr>
        <p:spPr>
          <a:xfrm>
            <a:off x="-1181435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331" y="1501297"/>
            <a:ext cx="4651898" cy="3085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812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95"/>
          <a:stretch/>
        </p:blipFill>
        <p:spPr>
          <a:xfrm>
            <a:off x="-6350" y="-10633"/>
            <a:ext cx="12192000" cy="6868633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1809639"/>
          </a:xfrm>
        </p:spPr>
        <p:txBody>
          <a:bodyPr anchor="b"/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21.10.2019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3" name="Ovál 12"/>
          <p:cNvSpPr/>
          <p:nvPr userDrawn="1"/>
        </p:nvSpPr>
        <p:spPr>
          <a:xfrm rot="757428">
            <a:off x="858466" y="1155001"/>
            <a:ext cx="1883940" cy="1883940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252000" rIns="0" bIns="0" rtlCol="0" anchor="t" anchorCtr="0">
            <a:normAutofit fontScale="70000" lnSpcReduction="20000"/>
          </a:bodyPr>
          <a:lstStyle/>
          <a:p>
            <a:pPr algn="ctr"/>
            <a:r>
              <a:rPr lang="cs-CZ" sz="7200" dirty="0">
                <a:solidFill>
                  <a:schemeClr val="bg1"/>
                </a:solidFill>
              </a:rPr>
              <a:t>Ahoj</a:t>
            </a:r>
            <a:r>
              <a:rPr lang="cs-CZ" sz="7200" baseline="0" dirty="0">
                <a:solidFill>
                  <a:schemeClr val="bg1"/>
                </a:solidFill>
              </a:rPr>
              <a:t>!</a:t>
            </a:r>
            <a:endParaRPr lang="cs-CZ" sz="7200" dirty="0">
              <a:solidFill>
                <a:schemeClr val="bg1"/>
              </a:solidFill>
            </a:endParaRPr>
          </a:p>
        </p:txBody>
      </p:sp>
      <p:sp>
        <p:nvSpPr>
          <p:cNvPr id="16" name="Obdélník 15"/>
          <p:cNvSpPr/>
          <p:nvPr userDrawn="1"/>
        </p:nvSpPr>
        <p:spPr>
          <a:xfrm>
            <a:off x="-6350" y="6089650"/>
            <a:ext cx="12192000" cy="768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5" name="Obrázek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72" y="6287595"/>
            <a:ext cx="2811255" cy="370742"/>
          </a:xfrm>
          <a:prstGeom prst="rect">
            <a:avLst/>
          </a:prstGeom>
        </p:spPr>
      </p:pic>
      <p:sp>
        <p:nvSpPr>
          <p:cNvPr id="17" name="Ovál 16"/>
          <p:cNvSpPr/>
          <p:nvPr userDrawn="1"/>
        </p:nvSpPr>
        <p:spPr>
          <a:xfrm>
            <a:off x="-1179095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vál 17"/>
          <p:cNvSpPr/>
          <p:nvPr userDrawn="1"/>
        </p:nvSpPr>
        <p:spPr>
          <a:xfrm>
            <a:off x="-1179095" y="2370425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ál 18"/>
          <p:cNvSpPr/>
          <p:nvPr userDrawn="1"/>
        </p:nvSpPr>
        <p:spPr>
          <a:xfrm>
            <a:off x="-1179095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vál 19"/>
          <p:cNvSpPr/>
          <p:nvPr userDrawn="1"/>
        </p:nvSpPr>
        <p:spPr>
          <a:xfrm>
            <a:off x="-1179095" y="4325697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vál 20"/>
          <p:cNvSpPr/>
          <p:nvPr userDrawn="1"/>
        </p:nvSpPr>
        <p:spPr>
          <a:xfrm>
            <a:off x="-1181435" y="5271502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vál 21"/>
          <p:cNvSpPr/>
          <p:nvPr userDrawn="1"/>
        </p:nvSpPr>
        <p:spPr>
          <a:xfrm>
            <a:off x="-1181435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vál 22"/>
          <p:cNvSpPr/>
          <p:nvPr userDrawn="1"/>
        </p:nvSpPr>
        <p:spPr>
          <a:xfrm rot="21284349">
            <a:off x="6868357" y="3687385"/>
            <a:ext cx="1883940" cy="1883940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252000" rIns="0" bIns="0" rtlCol="0" anchor="t" anchorCtr="0">
            <a:normAutofit fontScale="32500" lnSpcReduction="20000"/>
          </a:bodyPr>
          <a:lstStyle/>
          <a:p>
            <a:pPr algn="ctr"/>
            <a:r>
              <a:rPr lang="cs-CZ" sz="7200" dirty="0">
                <a:solidFill>
                  <a:schemeClr val="bg1"/>
                </a:solidFill>
              </a:rPr>
              <a:t>Hlavní</a:t>
            </a:r>
            <a:r>
              <a:rPr lang="cs-CZ" sz="7200" baseline="0" dirty="0">
                <a:solidFill>
                  <a:schemeClr val="bg1"/>
                </a:solidFill>
              </a:rPr>
              <a:t> sdělení programu</a:t>
            </a:r>
            <a:endParaRPr lang="cs-CZ" sz="7200" dirty="0">
              <a:solidFill>
                <a:schemeClr val="bg1"/>
              </a:solidFill>
            </a:endParaRPr>
          </a:p>
        </p:txBody>
      </p:sp>
      <p:sp>
        <p:nvSpPr>
          <p:cNvPr id="24" name="Ovál 23"/>
          <p:cNvSpPr/>
          <p:nvPr userDrawn="1"/>
        </p:nvSpPr>
        <p:spPr>
          <a:xfrm rot="550633">
            <a:off x="10064601" y="2949174"/>
            <a:ext cx="1883940" cy="1883940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252000" rIns="0" bIns="0" rtlCol="0" anchor="t" anchorCtr="0">
            <a:normAutofit fontScale="32500" lnSpcReduction="20000"/>
          </a:bodyPr>
          <a:lstStyle/>
          <a:p>
            <a:pPr algn="ctr"/>
            <a:r>
              <a:rPr lang="cs-CZ" sz="7200" dirty="0">
                <a:solidFill>
                  <a:schemeClr val="bg1"/>
                </a:solidFill>
              </a:rPr>
              <a:t>Hlavní</a:t>
            </a:r>
            <a:r>
              <a:rPr lang="cs-CZ" sz="7200" baseline="0" dirty="0">
                <a:solidFill>
                  <a:schemeClr val="bg1"/>
                </a:solidFill>
              </a:rPr>
              <a:t> sdělení programu</a:t>
            </a:r>
            <a:endParaRPr lang="cs-CZ" sz="7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335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3" grpId="0" animBg="1"/>
      <p:bldP spid="24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ravý text+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ázek 1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4" t="6848" b="19063"/>
          <a:stretch/>
        </p:blipFill>
        <p:spPr>
          <a:xfrm>
            <a:off x="0" y="-1865"/>
            <a:ext cx="12192000" cy="6859865"/>
          </a:xfrm>
          <a:prstGeom prst="rect">
            <a:avLst/>
          </a:prstGeom>
        </p:spPr>
      </p:pic>
      <p:sp>
        <p:nvSpPr>
          <p:cNvPr id="7" name="Obdélník 6"/>
          <p:cNvSpPr/>
          <p:nvPr userDrawn="1"/>
        </p:nvSpPr>
        <p:spPr>
          <a:xfrm>
            <a:off x="5143501" y="0"/>
            <a:ext cx="70485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6990347" y="295735"/>
            <a:ext cx="4969041" cy="1436811"/>
          </a:xfrm>
        </p:spPr>
        <p:txBody>
          <a:bodyPr anchor="b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hlavní sdělení slajdu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5907819" y="2028281"/>
            <a:ext cx="6051569" cy="3987508"/>
          </a:xfrm>
        </p:spPr>
        <p:txBody>
          <a:bodyPr>
            <a:normAutofit/>
          </a:bodyPr>
          <a:lstStyle>
            <a:lvl1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na jednom slajdu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 platí pravidlo 7 x 7</a:t>
            </a:r>
          </a:p>
          <a:p>
            <a:r>
              <a:rPr lang="cs-CZ" dirty="0"/>
              <a:t>7 odrážek a v každé 7 slov</a:t>
            </a:r>
          </a:p>
          <a:p>
            <a:r>
              <a:rPr lang="cs-CZ" dirty="0"/>
              <a:t>Ne celé věty</a:t>
            </a:r>
          </a:p>
          <a:p>
            <a:r>
              <a:rPr lang="cs-CZ" dirty="0"/>
              <a:t>písmo </a:t>
            </a:r>
            <a:r>
              <a:rPr lang="cs-CZ" dirty="0" err="1"/>
              <a:t>FranklinGothic</a:t>
            </a:r>
            <a:endParaRPr lang="cs-CZ" dirty="0"/>
          </a:p>
          <a:p>
            <a:r>
              <a:rPr lang="cs-CZ" dirty="0"/>
              <a:t>tloušťky povoleny všechny</a:t>
            </a:r>
          </a:p>
          <a:p>
            <a:r>
              <a:rPr lang="cs-CZ" dirty="0"/>
              <a:t>velikost min. 20 b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21.10.2019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Ovál 10"/>
          <p:cNvSpPr/>
          <p:nvPr userDrawn="1"/>
        </p:nvSpPr>
        <p:spPr>
          <a:xfrm>
            <a:off x="-1179095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 userDrawn="1"/>
        </p:nvSpPr>
        <p:spPr>
          <a:xfrm>
            <a:off x="-1179095" y="2370425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 userDrawn="1"/>
        </p:nvSpPr>
        <p:spPr>
          <a:xfrm>
            <a:off x="-1179095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 userDrawn="1"/>
        </p:nvSpPr>
        <p:spPr>
          <a:xfrm>
            <a:off x="-1179095" y="4325697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 userDrawn="1"/>
        </p:nvSpPr>
        <p:spPr>
          <a:xfrm>
            <a:off x="-1181435" y="5271502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 userDrawn="1"/>
        </p:nvSpPr>
        <p:spPr>
          <a:xfrm>
            <a:off x="-1181435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8" name="Obrázek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358" y="6311524"/>
            <a:ext cx="1265018" cy="839138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65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44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levý text+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>
          <a:xfrm>
            <a:off x="0" y="0"/>
            <a:ext cx="7552706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288758" y="295735"/>
            <a:ext cx="4969041" cy="1436811"/>
          </a:xfrm>
        </p:spPr>
        <p:txBody>
          <a:bodyPr anchor="b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hlavní sdělení slajdu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88758" y="2028281"/>
            <a:ext cx="4969041" cy="3987508"/>
          </a:xfrm>
        </p:spPr>
        <p:txBody>
          <a:bodyPr>
            <a:normAutofit/>
          </a:bodyPr>
          <a:lstStyle>
            <a:lvl1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na jednom slajdu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 platí pravidlo 7 x 7</a:t>
            </a:r>
          </a:p>
          <a:p>
            <a:r>
              <a:rPr lang="cs-CZ" dirty="0"/>
              <a:t>7 odrážek a v každé 7 slov</a:t>
            </a:r>
          </a:p>
          <a:p>
            <a:r>
              <a:rPr lang="cs-CZ" dirty="0"/>
              <a:t>písmo </a:t>
            </a:r>
            <a:r>
              <a:rPr lang="cs-CZ" dirty="0" err="1"/>
              <a:t>FranklinGothic</a:t>
            </a:r>
            <a:endParaRPr lang="cs-CZ" dirty="0"/>
          </a:p>
          <a:p>
            <a:r>
              <a:rPr lang="cs-CZ" dirty="0"/>
              <a:t>tloušťky povoleny všechny</a:t>
            </a:r>
          </a:p>
          <a:p>
            <a:r>
              <a:rPr lang="cs-CZ" dirty="0"/>
              <a:t>velikost min. 20 b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21.10.2019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909011" y="6356350"/>
            <a:ext cx="2743200" cy="365125"/>
          </a:xfrm>
        </p:spPr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 dirty="0"/>
          </a:p>
        </p:txBody>
      </p:sp>
      <p:sp>
        <p:nvSpPr>
          <p:cNvPr id="11" name="Ovál 10"/>
          <p:cNvSpPr/>
          <p:nvPr userDrawn="1"/>
        </p:nvSpPr>
        <p:spPr>
          <a:xfrm>
            <a:off x="-1179095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 userDrawn="1"/>
        </p:nvSpPr>
        <p:spPr>
          <a:xfrm>
            <a:off x="-1179095" y="2370425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 userDrawn="1"/>
        </p:nvSpPr>
        <p:spPr>
          <a:xfrm>
            <a:off x="-1179095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 userDrawn="1"/>
        </p:nvSpPr>
        <p:spPr>
          <a:xfrm>
            <a:off x="-1179095" y="4325697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 userDrawn="1"/>
        </p:nvSpPr>
        <p:spPr>
          <a:xfrm>
            <a:off x="-1181435" y="5271502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 userDrawn="1"/>
        </p:nvSpPr>
        <p:spPr>
          <a:xfrm>
            <a:off x="-1181435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8" name="Obrázek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973" y="6314597"/>
            <a:ext cx="1265018" cy="83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760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a sděl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>
          <a:xfrm>
            <a:off x="0" y="4790433"/>
            <a:ext cx="12192000" cy="2093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397043" y="5095717"/>
            <a:ext cx="5149516" cy="715534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hlavní sdělení slajdu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21.10.2019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909011" y="6356350"/>
            <a:ext cx="2743200" cy="365125"/>
          </a:xfrm>
        </p:spPr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Ovál 10"/>
          <p:cNvSpPr/>
          <p:nvPr userDrawn="1"/>
        </p:nvSpPr>
        <p:spPr>
          <a:xfrm>
            <a:off x="-1179095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 userDrawn="1"/>
        </p:nvSpPr>
        <p:spPr>
          <a:xfrm>
            <a:off x="-1179095" y="2370425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 userDrawn="1"/>
        </p:nvSpPr>
        <p:spPr>
          <a:xfrm>
            <a:off x="-1179095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 userDrawn="1"/>
        </p:nvSpPr>
        <p:spPr>
          <a:xfrm>
            <a:off x="-1179095" y="4325697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 userDrawn="1"/>
        </p:nvSpPr>
        <p:spPr>
          <a:xfrm>
            <a:off x="-1181435" y="5271502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 userDrawn="1"/>
        </p:nvSpPr>
        <p:spPr>
          <a:xfrm>
            <a:off x="-1181435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0980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bliny_otázka/odpověd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Ovál 8"/>
          <p:cNvSpPr/>
          <p:nvPr userDrawn="1"/>
        </p:nvSpPr>
        <p:spPr>
          <a:xfrm>
            <a:off x="4137905" y="964523"/>
            <a:ext cx="3934391" cy="3934391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t" anchorCtr="0">
            <a:normAutofit fontScale="92500" lnSpcReduction="10000"/>
          </a:bodyPr>
          <a:lstStyle/>
          <a:p>
            <a:pPr algn="ctr"/>
            <a:r>
              <a:rPr lang="cs-CZ" sz="7200" dirty="0">
                <a:solidFill>
                  <a:schemeClr val="bg1"/>
                </a:solidFill>
              </a:rPr>
              <a:t>Jak se lišil</a:t>
            </a:r>
            <a:r>
              <a:rPr lang="cs-CZ" sz="7200" baseline="0" dirty="0">
                <a:solidFill>
                  <a:schemeClr val="bg1"/>
                </a:solidFill>
              </a:rPr>
              <a:t> život</a:t>
            </a:r>
            <a:r>
              <a:rPr lang="cs-CZ" sz="7200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10" name="Ovál 9"/>
          <p:cNvSpPr/>
          <p:nvPr userDrawn="1"/>
        </p:nvSpPr>
        <p:spPr>
          <a:xfrm>
            <a:off x="2761684" y="3907864"/>
            <a:ext cx="2553832" cy="2553832"/>
          </a:xfrm>
          <a:prstGeom prst="ellipse">
            <a:avLst/>
          </a:prstGeom>
          <a:solidFill>
            <a:schemeClr val="accent4">
              <a:lumMod val="5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t" anchorCtr="0">
            <a:noAutofit/>
          </a:bodyPr>
          <a:lstStyle/>
          <a:p>
            <a:pPr algn="ctr"/>
            <a:r>
              <a:rPr lang="cs-CZ" sz="3200" dirty="0">
                <a:solidFill>
                  <a:schemeClr val="bg1"/>
                </a:solidFill>
              </a:rPr>
              <a:t>starší doba kamenná</a:t>
            </a:r>
          </a:p>
        </p:txBody>
      </p:sp>
      <p:sp>
        <p:nvSpPr>
          <p:cNvPr id="11" name="Ovál 10"/>
          <p:cNvSpPr/>
          <p:nvPr userDrawn="1"/>
        </p:nvSpPr>
        <p:spPr>
          <a:xfrm>
            <a:off x="6795380" y="3907864"/>
            <a:ext cx="2553832" cy="2553832"/>
          </a:xfrm>
          <a:prstGeom prst="ellipse">
            <a:avLst/>
          </a:prstGeom>
          <a:solidFill>
            <a:schemeClr val="accent5">
              <a:alpha val="6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t" anchorCtr="0">
            <a:normAutofit/>
          </a:bodyPr>
          <a:lstStyle/>
          <a:p>
            <a:pPr algn="ctr"/>
            <a:r>
              <a:rPr lang="cs-CZ" sz="3500" dirty="0">
                <a:solidFill>
                  <a:schemeClr val="bg1"/>
                </a:solidFill>
              </a:rPr>
              <a:t>mladší doba kamenná</a:t>
            </a:r>
          </a:p>
        </p:txBody>
      </p:sp>
      <p:sp>
        <p:nvSpPr>
          <p:cNvPr id="12" name="Ovál 11"/>
          <p:cNvSpPr/>
          <p:nvPr userDrawn="1"/>
        </p:nvSpPr>
        <p:spPr>
          <a:xfrm>
            <a:off x="397989" y="4125346"/>
            <a:ext cx="2553832" cy="2553832"/>
          </a:xfrm>
          <a:prstGeom prst="ellipse">
            <a:avLst/>
          </a:prstGeom>
          <a:solidFill>
            <a:srgbClr val="FF0000">
              <a:alpha val="5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rmAutofit/>
          </a:bodyPr>
          <a:lstStyle/>
          <a:p>
            <a:pPr algn="ctr"/>
            <a:r>
              <a:rPr lang="cs-CZ" sz="4000" dirty="0">
                <a:solidFill>
                  <a:schemeClr val="bg1"/>
                </a:solidFill>
              </a:rPr>
              <a:t>vynález ohně</a:t>
            </a:r>
          </a:p>
        </p:txBody>
      </p:sp>
      <p:sp>
        <p:nvSpPr>
          <p:cNvPr id="13" name="Ovál 12"/>
          <p:cNvSpPr/>
          <p:nvPr userDrawn="1"/>
        </p:nvSpPr>
        <p:spPr>
          <a:xfrm>
            <a:off x="9229361" y="4014678"/>
            <a:ext cx="2553832" cy="2553832"/>
          </a:xfrm>
          <a:prstGeom prst="ellipse">
            <a:avLst/>
          </a:prstGeom>
          <a:solidFill>
            <a:srgbClr val="FFFF00">
              <a:alpha val="51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Autofit/>
          </a:bodyPr>
          <a:lstStyle/>
          <a:p>
            <a:pPr algn="ctr"/>
            <a:r>
              <a:rPr lang="cs-CZ" sz="4000" dirty="0">
                <a:solidFill>
                  <a:schemeClr val="bg1"/>
                </a:solidFill>
              </a:rPr>
              <a:t>vynález země-</a:t>
            </a:r>
            <a:r>
              <a:rPr lang="cs-CZ" sz="4000" dirty="0" err="1">
                <a:solidFill>
                  <a:schemeClr val="bg1"/>
                </a:solidFill>
              </a:rPr>
              <a:t>dělství</a:t>
            </a:r>
            <a:endParaRPr lang="cs-CZ" sz="4000" dirty="0">
              <a:solidFill>
                <a:schemeClr val="bg1"/>
              </a:solidFill>
            </a:endParaRPr>
          </a:p>
        </p:txBody>
      </p:sp>
      <p:sp>
        <p:nvSpPr>
          <p:cNvPr id="8" name="Obdélník 7"/>
          <p:cNvSpPr/>
          <p:nvPr userDrawn="1"/>
        </p:nvSpPr>
        <p:spPr>
          <a:xfrm>
            <a:off x="332004" y="314324"/>
            <a:ext cx="3335121" cy="2472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  <a:p>
            <a:pPr algn="ctr"/>
            <a:endParaRPr lang="cs-CZ" dirty="0"/>
          </a:p>
        </p:txBody>
      </p:sp>
      <p:sp>
        <p:nvSpPr>
          <p:cNvPr id="20" name="Obdélník 19"/>
          <p:cNvSpPr/>
          <p:nvPr userDrawn="1"/>
        </p:nvSpPr>
        <p:spPr>
          <a:xfrm>
            <a:off x="8543076" y="384789"/>
            <a:ext cx="3335121" cy="2472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  <a:p>
            <a:pPr algn="ctr"/>
            <a:endParaRPr lang="cs-CZ" dirty="0"/>
          </a:p>
        </p:txBody>
      </p:sp>
      <p:pic>
        <p:nvPicPr>
          <p:cNvPr id="21" name="Obrázek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491" y="6350000"/>
            <a:ext cx="1265018" cy="83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06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8" grpId="0"/>
      <p:bldP spid="8" grpId="1"/>
      <p:bldP spid="20" grpId="0"/>
      <p:bldP spid="20" grpId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21.10.2019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9441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FA942-437A-45EE-A4E4-8FA9F1575556}" type="datetimeFigureOut">
              <a:rPr lang="cs-CZ" smtClean="0"/>
              <a:t>21.10.2019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345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82" r:id="rId2"/>
    <p:sldLayoutId id="2147483661" r:id="rId3"/>
    <p:sldLayoutId id="2147483662" r:id="rId4"/>
    <p:sldLayoutId id="2147483649" r:id="rId5"/>
    <p:sldLayoutId id="2147483665" r:id="rId6"/>
    <p:sldLayoutId id="2147483664" r:id="rId7"/>
    <p:sldLayoutId id="2147483667" r:id="rId8"/>
    <p:sldLayoutId id="2147483655" r:id="rId9"/>
    <p:sldLayoutId id="2147483681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" TargetMode="External"/><Relationship Id="rId2" Type="http://schemas.openxmlformats.org/officeDocument/2006/relationships/hyperlink" Target="https://pixabay.com/" TargetMode="Externa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temata.rozhlas.cz/priroda/atlas-rostlin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41621" y="580445"/>
            <a:ext cx="10202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Návod, jak prezentaci používat. 	                    Tato stránka se při prohlížení prezentace nezobrazuje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1009815" y="1240404"/>
            <a:ext cx="1004249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/>
              <a:t>1</a:t>
            </a:r>
            <a:r>
              <a:rPr lang="cs-CZ" sz="1200" dirty="0"/>
              <a:t> – jen pustit</a:t>
            </a:r>
          </a:p>
          <a:p>
            <a:r>
              <a:rPr lang="cs-CZ" sz="1200" b="1" dirty="0"/>
              <a:t>2</a:t>
            </a:r>
            <a:r>
              <a:rPr lang="cs-CZ" sz="1200" dirty="0"/>
              <a:t> – přečíst hlavní sdělení – otázka – co si myslí děti</a:t>
            </a:r>
          </a:p>
          <a:p>
            <a:r>
              <a:rPr lang="cs-CZ" sz="1200" b="1" dirty="0"/>
              <a:t>3 </a:t>
            </a:r>
            <a:r>
              <a:rPr lang="cs-CZ" sz="1200" dirty="0"/>
              <a:t>– </a:t>
            </a:r>
            <a:r>
              <a:rPr lang="cs-CZ" sz="1200" dirty="0" err="1"/>
              <a:t>odkrývačka</a:t>
            </a:r>
            <a:r>
              <a:rPr lang="cs-CZ" sz="1200" dirty="0"/>
              <a:t> – jaká rostlina je tu schovaná – smetanka lékařská – dá se jíst list, kořen i květ – pampeliškový med (květy), saláty (mladé listy), čaje (listy nebo kořeny)</a:t>
            </a:r>
          </a:p>
          <a:p>
            <a:r>
              <a:rPr lang="cs-CZ" sz="1200" b="1" dirty="0"/>
              <a:t>4 </a:t>
            </a:r>
            <a:r>
              <a:rPr lang="cs-CZ" sz="1200" dirty="0"/>
              <a:t>- děti hádají, lze přeskakovat na to, co vědí – po kliknutí na fotku se objeví správný název, můžou říkat, co se přesně jí (ostružina – plody a listy, šípek - plody – čaj a marmeláda, lípa – květy, bez – květy a plody, líska – ořechy, borůvky – plody) </a:t>
            </a:r>
          </a:p>
          <a:p>
            <a:r>
              <a:rPr lang="cs-CZ" sz="1200" b="1" dirty="0"/>
              <a:t>5</a:t>
            </a:r>
            <a:r>
              <a:rPr lang="cs-CZ" sz="1200" dirty="0"/>
              <a:t> – přiřazování názvů – začnou tím, co vědí, u kokošky lze napovědět, co jim připomíná tobolky, opět říkáme, co se jí (jetel – květy a mladé listy, hluchavka – mladé listy a květy do salátů a čaje, kokoška – mladé listy a květy – jen v malém množství, česnáček – listy do salátů, pomazánek a polévek</a:t>
            </a:r>
          </a:p>
          <a:p>
            <a:r>
              <a:rPr lang="cs-CZ" sz="1200" b="1" dirty="0"/>
              <a:t>6</a:t>
            </a:r>
            <a:r>
              <a:rPr lang="cs-CZ" sz="1200" dirty="0"/>
              <a:t>  -  přečíst hlavní sdělení,  proklik na atlas rostlin</a:t>
            </a:r>
          </a:p>
          <a:p>
            <a:r>
              <a:rPr lang="cs-CZ" sz="1200" b="1" dirty="0"/>
              <a:t>7  </a:t>
            </a:r>
            <a:r>
              <a:rPr lang="cs-CZ" sz="1200" dirty="0"/>
              <a:t>- Přečíst otázku – klikáním na zvířata se objevují jejich názvy, kliknutím na jelena fotka zmizí – nežije v Říčanském lese</a:t>
            </a:r>
          </a:p>
          <a:p>
            <a:r>
              <a:rPr lang="cs-CZ" sz="1200" b="1" dirty="0"/>
              <a:t>8</a:t>
            </a:r>
            <a:r>
              <a:rPr lang="cs-CZ" sz="1200" dirty="0"/>
              <a:t> – Přečíst otázku – děti říkají názor</a:t>
            </a:r>
          </a:p>
          <a:p>
            <a:r>
              <a:rPr lang="cs-CZ" sz="1200" dirty="0"/>
              <a:t>Bylo v pravěku jednodušší najít v přírodě pitnou vodu? Proč? </a:t>
            </a:r>
          </a:p>
          <a:p>
            <a:r>
              <a:rPr lang="cs-CZ" sz="1200" dirty="0"/>
              <a:t>Klik - Půjdeme to zkusit – odkaz na výpravu</a:t>
            </a:r>
          </a:p>
          <a:p>
            <a:r>
              <a:rPr lang="cs-CZ" sz="1200" b="1" dirty="0"/>
              <a:t>9</a:t>
            </a:r>
            <a:r>
              <a:rPr lang="cs-CZ" sz="1200" dirty="0"/>
              <a:t> – Děti hledají v mapě úkoly, jak se objevují:</a:t>
            </a:r>
          </a:p>
          <a:p>
            <a:pPr lvl="0"/>
            <a:r>
              <a:rPr lang="cs-CZ" sz="1200" dirty="0"/>
              <a:t>Pitná voda – pouze některé studánky</a:t>
            </a:r>
          </a:p>
          <a:p>
            <a:pPr lvl="0"/>
            <a:r>
              <a:rPr lang="cs-CZ" sz="1200" dirty="0"/>
              <a:t>Koupání – Jureček, </a:t>
            </a:r>
            <a:r>
              <a:rPr lang="cs-CZ" sz="1200" dirty="0" err="1"/>
              <a:t>Marvánek</a:t>
            </a:r>
            <a:endParaRPr lang="cs-CZ" sz="1200" dirty="0"/>
          </a:p>
          <a:p>
            <a:pPr lvl="0"/>
            <a:r>
              <a:rPr lang="cs-CZ" sz="1200" dirty="0"/>
              <a:t>Čistá – před Jurečkem – teče lesem, čistí se v meandrech</a:t>
            </a:r>
          </a:p>
          <a:p>
            <a:pPr lvl="0"/>
            <a:r>
              <a:rPr lang="cs-CZ" sz="1200" dirty="0"/>
              <a:t>Špinavá – ve městě, za městem a u polí (kanalizace, hnojiva)</a:t>
            </a:r>
          </a:p>
          <a:p>
            <a:r>
              <a:rPr lang="cs-CZ" sz="1200" b="1" dirty="0"/>
              <a:t>10 </a:t>
            </a:r>
            <a:r>
              <a:rPr lang="cs-CZ" sz="1200" dirty="0"/>
              <a:t>– přečíst – odkaz na výpravu – budeme hledat zdroje potravy</a:t>
            </a:r>
          </a:p>
        </p:txBody>
      </p:sp>
    </p:spTree>
    <p:extLst>
      <p:ext uri="{BB962C8B-B14F-4D97-AF65-F5344CB8AC3E}">
        <p14:creationId xmlns:p14="http://schemas.microsoft.com/office/powerpoint/2010/main" val="214512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88758" y="295735"/>
            <a:ext cx="4561538" cy="1436811"/>
          </a:xfrm>
        </p:spPr>
        <p:txBody>
          <a:bodyPr/>
          <a:lstStyle/>
          <a:p>
            <a:r>
              <a:rPr lang="cs-CZ" dirty="0"/>
              <a:t>Najděte na mapě: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88758" y="2028281"/>
            <a:ext cx="4482025" cy="3987508"/>
          </a:xfrm>
        </p:spPr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Kde si myslíte, že je</a:t>
            </a:r>
          </a:p>
          <a:p>
            <a:r>
              <a:rPr lang="cs-CZ" dirty="0"/>
              <a:t>pitná voda </a:t>
            </a:r>
          </a:p>
          <a:p>
            <a:r>
              <a:rPr lang="cs-CZ" dirty="0"/>
              <a:t>voda vhodná ke koupání</a:t>
            </a:r>
          </a:p>
          <a:p>
            <a:r>
              <a:rPr lang="cs-CZ" dirty="0"/>
              <a:t>nejčistší voda</a:t>
            </a:r>
          </a:p>
          <a:p>
            <a:r>
              <a:rPr lang="cs-CZ" dirty="0"/>
              <a:t>nejšpinavější voda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043" y="0"/>
            <a:ext cx="681695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6970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899868" y="255979"/>
            <a:ext cx="5661957" cy="1668237"/>
          </a:xfrm>
        </p:spPr>
        <p:txBody>
          <a:bodyPr>
            <a:normAutofit fontScale="90000"/>
          </a:bodyPr>
          <a:lstStyle/>
          <a:p>
            <a:pPr algn="l"/>
            <a:r>
              <a:rPr lang="cs-CZ" dirty="0"/>
              <a:t>V pravěku člověk </a:t>
            </a:r>
            <a:br>
              <a:rPr lang="cs-CZ" dirty="0"/>
            </a:br>
            <a:r>
              <a:rPr lang="cs-CZ" dirty="0"/>
              <a:t>v  přírodě našel potravu: 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187265" y="2122998"/>
            <a:ext cx="4969041" cy="234563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000" b="1" dirty="0"/>
          </a:p>
          <a:p>
            <a:pPr marL="285750" indent="-285750"/>
            <a:r>
              <a:rPr lang="cs-CZ" sz="4000" b="1" dirty="0"/>
              <a:t>jedlé rostliny</a:t>
            </a:r>
          </a:p>
          <a:p>
            <a:pPr marL="285750" indent="-285750"/>
            <a:r>
              <a:rPr lang="cs-CZ" sz="4000" b="1" dirty="0"/>
              <a:t>zvířata</a:t>
            </a:r>
          </a:p>
          <a:p>
            <a:pPr marL="285750" indent="-285750"/>
            <a:r>
              <a:rPr lang="cs-CZ" sz="4000" b="1" dirty="0"/>
              <a:t>vodu</a:t>
            </a:r>
          </a:p>
          <a:p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6217972" y="4851910"/>
            <a:ext cx="35181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4000" b="1" dirty="0">
                <a:solidFill>
                  <a:schemeClr val="bg1">
                    <a:lumMod val="95000"/>
                  </a:schemeClr>
                </a:solidFill>
              </a:rPr>
              <a:t>Umíme to i my?</a:t>
            </a:r>
          </a:p>
        </p:txBody>
      </p:sp>
    </p:spTree>
    <p:extLst>
      <p:ext uri="{BB962C8B-B14F-4D97-AF65-F5344CB8AC3E}">
        <p14:creationId xmlns:p14="http://schemas.microsoft.com/office/powerpoint/2010/main" val="1865414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17517" y="475013"/>
            <a:ext cx="106640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Zdroje obrázků (</a:t>
            </a:r>
            <a:r>
              <a:rPr lang="cs-CZ" dirty="0" err="1"/>
              <a:t>Creative</a:t>
            </a:r>
            <a:r>
              <a:rPr lang="cs-CZ" dirty="0"/>
              <a:t> </a:t>
            </a:r>
            <a:r>
              <a:rPr lang="cs-CZ" dirty="0" err="1"/>
              <a:t>Commons</a:t>
            </a:r>
            <a:r>
              <a:rPr lang="cs-CZ" dirty="0"/>
              <a:t> CC0)</a:t>
            </a:r>
            <a:r>
              <a:rPr lang="cs-CZ" b="1" dirty="0"/>
              <a:t>:</a:t>
            </a:r>
          </a:p>
          <a:p>
            <a:endParaRPr lang="cs-CZ" b="1" dirty="0"/>
          </a:p>
          <a:p>
            <a:r>
              <a:rPr lang="cs-CZ" dirty="0">
                <a:hlinkClick r:id="rId2"/>
              </a:rPr>
              <a:t>https://pixabay.com/</a:t>
            </a:r>
            <a:endParaRPr lang="cs-CZ" dirty="0"/>
          </a:p>
          <a:p>
            <a:endParaRPr lang="cs-CZ" dirty="0"/>
          </a:p>
          <a:p>
            <a:r>
              <a:rPr lang="cs-CZ" dirty="0">
                <a:hlinkClick r:id="rId3"/>
              </a:rPr>
              <a:t>https://pxhere.com/</a:t>
            </a:r>
            <a:r>
              <a:rPr lang="cs-CZ" dirty="0"/>
              <a:t>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185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Tvoříme a prožíváme</a:t>
            </a:r>
          </a:p>
        </p:txBody>
      </p:sp>
    </p:spTree>
    <p:extLst>
      <p:ext uri="{BB962C8B-B14F-4D97-AF65-F5344CB8AC3E}">
        <p14:creationId xmlns:p14="http://schemas.microsoft.com/office/powerpoint/2010/main" val="177471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" y="5832427"/>
            <a:ext cx="12185649" cy="1010504"/>
          </a:xfrm>
        </p:spPr>
        <p:txBody>
          <a:bodyPr anchor="ctr">
            <a:normAutofit/>
          </a:bodyPr>
          <a:lstStyle/>
          <a:p>
            <a:r>
              <a:rPr lang="cs-CZ" sz="4400" dirty="0" smtClean="0"/>
              <a:t>Umíme </a:t>
            </a:r>
            <a:r>
              <a:rPr lang="cs-CZ" sz="4400" dirty="0"/>
              <a:t>si jídlo najít v přírodě</a:t>
            </a:r>
            <a:r>
              <a:rPr lang="cs-CZ" sz="4400" dirty="0" smtClean="0"/>
              <a:t>?</a:t>
            </a:r>
            <a:endParaRPr lang="cs-CZ" sz="4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4"/>
          <a:stretch/>
        </p:blipFill>
        <p:spPr bwMode="auto">
          <a:xfrm>
            <a:off x="-1" y="0"/>
            <a:ext cx="7887693" cy="5836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1" t="2404"/>
          <a:stretch/>
        </p:blipFill>
        <p:spPr bwMode="auto">
          <a:xfrm rot="5400000">
            <a:off x="7121719" y="765974"/>
            <a:ext cx="5836255" cy="4304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167" y="701634"/>
            <a:ext cx="3338526" cy="2214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803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3152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214191" cy="2809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2809460"/>
            <a:ext cx="4214191" cy="3160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cs-CZ" sz="4400" dirty="0"/>
              <a:t>STROMY A KEŘE: Jak se jmenují?</a:t>
            </a: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190" y="0"/>
            <a:ext cx="4019496" cy="2809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8" r="5320"/>
          <a:stretch/>
        </p:blipFill>
        <p:spPr bwMode="auto">
          <a:xfrm>
            <a:off x="4214189" y="2809460"/>
            <a:ext cx="4019497" cy="3037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7" b="612"/>
          <a:stretch/>
        </p:blipFill>
        <p:spPr bwMode="auto">
          <a:xfrm>
            <a:off x="8233686" y="0"/>
            <a:ext cx="3958314" cy="2792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" r="10296"/>
          <a:stretch/>
        </p:blipFill>
        <p:spPr bwMode="auto">
          <a:xfrm>
            <a:off x="8233686" y="2792268"/>
            <a:ext cx="3958314" cy="3054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620201" y="2178657"/>
            <a:ext cx="12346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chemeClr val="bg1"/>
                </a:solidFill>
              </a:rPr>
              <a:t>ostružiník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6656648" y="2178657"/>
            <a:ext cx="7617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chemeClr val="bg1"/>
                </a:solidFill>
              </a:rPr>
              <a:t>šípek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672939" y="5259734"/>
            <a:ext cx="564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chemeClr val="bg1"/>
                </a:solidFill>
              </a:rPr>
              <a:t>bez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6762413" y="5259734"/>
            <a:ext cx="6844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chemeClr val="bg1"/>
                </a:solidFill>
              </a:rPr>
              <a:t>líska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11111907" y="2178657"/>
            <a:ext cx="5774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chemeClr val="bg1"/>
                </a:solidFill>
              </a:rPr>
              <a:t>lípa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10871649" y="5259734"/>
            <a:ext cx="10579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chemeClr val="bg1"/>
                </a:solidFill>
              </a:rPr>
              <a:t>borůvka</a:t>
            </a:r>
          </a:p>
        </p:txBody>
      </p:sp>
    </p:spTree>
    <p:extLst>
      <p:ext uri="{BB962C8B-B14F-4D97-AF65-F5344CB8AC3E}">
        <p14:creationId xmlns:p14="http://schemas.microsoft.com/office/powerpoint/2010/main" val="949956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9"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13" grpId="0"/>
      <p:bldP spid="14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5700" y="5847496"/>
            <a:ext cx="12185649" cy="1010504"/>
          </a:xfrm>
        </p:spPr>
        <p:txBody>
          <a:bodyPr anchor="ctr">
            <a:normAutofit/>
          </a:bodyPr>
          <a:lstStyle/>
          <a:p>
            <a:r>
              <a:rPr lang="cs-CZ" sz="4400" dirty="0"/>
              <a:t>Popletly se nám názvy jedlých bylin, opravte.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89" t="4279" r="25629"/>
          <a:stretch/>
        </p:blipFill>
        <p:spPr bwMode="auto">
          <a:xfrm>
            <a:off x="1" y="0"/>
            <a:ext cx="3034889" cy="4211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396" y="1"/>
            <a:ext cx="3158856" cy="4211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7" r="4496"/>
          <a:stretch/>
        </p:blipFill>
        <p:spPr bwMode="auto">
          <a:xfrm>
            <a:off x="6115252" y="1"/>
            <a:ext cx="3062379" cy="4211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3145" y="0"/>
            <a:ext cx="3158855" cy="4211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945281" y="5074776"/>
            <a:ext cx="1117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jetel luční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6660530" y="5074776"/>
            <a:ext cx="1971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česnáček lékařský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3311232" y="5074776"/>
            <a:ext cx="2532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kokoška pastuší tobolka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9820079" y="5074776"/>
            <a:ext cx="1584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hluchavka bílá</a:t>
            </a:r>
          </a:p>
        </p:txBody>
      </p:sp>
    </p:spTree>
    <p:extLst>
      <p:ext uri="{BB962C8B-B14F-4D97-AF65-F5344CB8AC3E}">
        <p14:creationId xmlns:p14="http://schemas.microsoft.com/office/powerpoint/2010/main" val="3656636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51 -0.00695 C -0.07122 -0.01019 -0.07487 -0.01644 -0.08086 -0.01991 C -0.09036 -0.02523 -0.1 -0.03033 -0.1099 -0.03287 C -0.12865 -0.04468 -0.14961 -0.04584 -0.16914 -0.05209 C -0.175 -0.05671 -0.16667 -0.05046 -0.17838 -0.05671 C -0.18268 -0.0588 -0.1862 -0.06181 -0.19062 -0.06296 C -0.19583 -0.06713 -0.20117 -0.0713 -0.20677 -0.07315 C -0.2099 -0.07408 -0.21615 -0.07593 -0.21615 -0.0757 C -0.22148 -0.0794 -0.22786 -0.08287 -0.23359 -0.08496 C -0.24036 -0.0919 -0.24726 -0.09398 -0.25508 -0.09398 " pathEditMode="relative" rAng="0" ptsTypes="AAAAA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05" y="-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1.85185E-6 C 0.00703 -0.00116 0.01393 -0.00301 0.02096 -0.00463 C 0.0612 -0.00371 0.10143 -0.00417 0.14166 -0.00579 C 0.1487 -0.0088 0.13776 -0.0044 0.15377 -0.00787 C 0.16015 -0.00949 0.1664 -0.01435 0.17278 -0.01574 C 0.18437 -0.01829 0.19583 -0.02199 0.20755 -0.02361 C 0.21497 -0.02685 0.22265 -0.02709 0.23034 -0.02801 C 0.25351 -0.04167 0.27942 -0.03866 0.30325 -0.04028 C 0.3125 -0.04097 0.33086 -0.04259 0.33086 -0.04236 C 0.34557 -0.04908 0.36133 -0.04514 0.37591 -0.05162 C 0.39036 -0.0581 0.40508 -0.06366 0.41953 -0.06945 C 0.42942 -0.07338 0.43802 -0.08033 0.44817 -0.08171 C 0.46002 -0.08611 0.47122 -0.08959 0.48346 -0.09074 C 0.48854 -0.09306 0.49466 -0.09398 0.5 -0.09398 " pathEditMode="relative" rAng="0" ptsTypes="AAAAAAAAAAAAAA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0" y="-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85185E-6 C 0.00287 -0.00255 0.00469 -0.00463 0.00795 -0.00579 C 0.01042 -0.00926 0.01276 -0.01181 0.01589 -0.0132 C 0.0194 -0.0169 0.02943 -0.02176 0.03386 -0.02384 C 0.03828 -0.02593 0.04193 -0.03218 0.04636 -0.03426 C 0.05183 -0.03681 0.04909 -0.03496 0.0543 -0.03982 C 0.05677 -0.04236 0.06172 -0.04352 0.06485 -0.04468 C 0.06745 -0.04699 0.07097 -0.04908 0.07409 -0.05023 C 0.07696 -0.05278 0.08034 -0.05463 0.08347 -0.05579 C 0.08907 -0.06111 0.09506 -0.06273 0.10131 -0.06528 C 0.10795 -0.06806 0.11459 -0.07037 0.12123 -0.07292 C 0.12539 -0.07685 0.13008 -0.07871 0.13503 -0.08033 C 0.14453 -0.0838 0.15378 -0.08912 0.16368 -0.08982 C 0.17253 -0.09028 0.18125 -0.09028 0.19011 -0.09074 C 0.19453 -0.09097 0.19896 -0.09121 0.20339 -0.09167 C 0.21628 -0.09537 0.2323 -0.09352 0.24519 -0.09352 " pathEditMode="relative" rAng="0" ptsTypes="AAAAAAAAAAAAAAAA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53" y="-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0162 C -0.01276 0.00694 -0.02343 -0.00671 -0.03567 -0.00926 C -0.05273 -0.01736 -0.06953 -0.03218 -0.08711 -0.03426 C -0.11289 -0.04514 -0.13828 -0.0507 -0.16471 -0.05209 C -0.19713 -0.05949 -0.23034 -0.06065 -0.26289 -0.06806 C -0.27461 -0.07639 -0.28606 -0.07894 -0.29791 -0.08056 C -0.34922 -0.10834 -0.40156 -0.08426 -0.45299 -0.08426 L -0.49674 -0.08611 " pathEditMode="relative" rAng="0" ptsTypes="AAAAAAAA">
                                      <p:cBhvr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05" y="-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7"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67911" y="4953006"/>
            <a:ext cx="10638997" cy="1567064"/>
          </a:xfrm>
        </p:spPr>
        <p:txBody>
          <a:bodyPr>
            <a:normAutofit/>
          </a:bodyPr>
          <a:lstStyle/>
          <a:p>
            <a:r>
              <a:rPr lang="cs-CZ" dirty="0"/>
              <a:t>Kdo se chce naučit poznávat rostliny, </a:t>
            </a:r>
            <a:r>
              <a:rPr lang="cs-CZ" dirty="0" smtClean="0"/>
              <a:t>může </a:t>
            </a:r>
            <a:r>
              <a:rPr lang="cs-CZ" dirty="0"/>
              <a:t>obrázky najít v knize nebo na internetu.</a:t>
            </a:r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0625" y="0"/>
            <a:ext cx="1543050" cy="308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667911" y="873241"/>
            <a:ext cx="575674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chemeClr val="accent4"/>
                </a:solidFill>
                <a:latin typeface="+mj-lt"/>
              </a:rPr>
              <a:t>Atlas rostlin:</a:t>
            </a:r>
          </a:p>
          <a:p>
            <a:endParaRPr lang="cs-CZ" sz="2800" b="1" dirty="0"/>
          </a:p>
          <a:p>
            <a:endParaRPr lang="cs-CZ" sz="2800" b="1" dirty="0"/>
          </a:p>
          <a:p>
            <a:r>
              <a:rPr lang="cs-CZ" sz="2400" b="1" dirty="0">
                <a:hlinkClick r:id="rId3"/>
              </a:rPr>
              <a:t>https://</a:t>
            </a:r>
            <a:r>
              <a:rPr lang="cs-CZ" sz="2400" b="1" dirty="0" smtClean="0">
                <a:hlinkClick r:id="rId3"/>
              </a:rPr>
              <a:t>temata.rozhlas.cz/priroda/atlas-rostlin</a:t>
            </a:r>
            <a:r>
              <a:rPr lang="cs-CZ" sz="2400" b="1" dirty="0" smtClean="0"/>
              <a:t> </a:t>
            </a:r>
            <a:endParaRPr lang="cs-CZ" sz="2400" b="1" dirty="0"/>
          </a:p>
        </p:txBody>
      </p:sp>
      <p:pic>
        <p:nvPicPr>
          <p:cNvPr id="1026" name="Picture 2" descr="C:\Users\edita.jezkova\Desktop\mapa okolí b kopi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4" t="9841" r="6593" b="9233"/>
          <a:stretch/>
        </p:blipFill>
        <p:spPr bwMode="auto">
          <a:xfrm>
            <a:off x="7046752" y="0"/>
            <a:ext cx="5145248" cy="478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06" r="2975"/>
          <a:stretch/>
        </p:blipFill>
        <p:spPr bwMode="auto">
          <a:xfrm>
            <a:off x="6663192" y="0"/>
            <a:ext cx="5528807" cy="478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2585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Který savec nežije v Říčanském lese?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19376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75" y="-2"/>
            <a:ext cx="2351930" cy="3256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26" t="6946" r="14392" b="4066"/>
          <a:stretch/>
        </p:blipFill>
        <p:spPr bwMode="auto">
          <a:xfrm>
            <a:off x="9856080" y="0"/>
            <a:ext cx="2335920" cy="3259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4" r="43462" b="4957"/>
          <a:stretch/>
        </p:blipFill>
        <p:spPr bwMode="auto">
          <a:xfrm>
            <a:off x="0" y="1743075"/>
            <a:ext cx="2619375" cy="4098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75" y="3259946"/>
            <a:ext cx="3873051" cy="2582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6"/>
          <a:stretch/>
        </p:blipFill>
        <p:spPr bwMode="auto">
          <a:xfrm>
            <a:off x="6492426" y="3256517"/>
            <a:ext cx="3121840" cy="2582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2" t="133" r="13268"/>
          <a:stretch/>
        </p:blipFill>
        <p:spPr bwMode="auto">
          <a:xfrm>
            <a:off x="9614267" y="3259945"/>
            <a:ext cx="2577734" cy="258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5494351" y="465802"/>
            <a:ext cx="37450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/>
              <a:t>Jelen v Říčanském lese nežije. </a:t>
            </a:r>
          </a:p>
          <a:p>
            <a:r>
              <a:rPr lang="cs-CZ" sz="3200" b="1" dirty="0"/>
              <a:t>Les je pro něj malý.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305" y="1714"/>
            <a:ext cx="4884775" cy="3256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74928" y="96470"/>
            <a:ext cx="932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veverk</a:t>
            </a:r>
            <a:r>
              <a:rPr lang="cs-CZ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3197177" y="224204"/>
            <a:ext cx="633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liška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174928" y="1944334"/>
            <a:ext cx="666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kuna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9972260" y="50681"/>
            <a:ext cx="721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srnec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3197177" y="3423196"/>
            <a:ext cx="899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jezevec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10003144" y="3543330"/>
            <a:ext cx="686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krtek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6873330" y="3543330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rejsek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146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Najdeme v přírodě čistou vodu? 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7323151" y="500932"/>
            <a:ext cx="41636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b="1" dirty="0">
                <a:solidFill>
                  <a:schemeClr val="bg1"/>
                </a:solidFill>
              </a:rPr>
              <a:t>Půjdeme to zkusit!</a:t>
            </a:r>
          </a:p>
        </p:txBody>
      </p:sp>
    </p:spTree>
    <p:extLst>
      <p:ext uri="{BB962C8B-B14F-4D97-AF65-F5344CB8AC3E}">
        <p14:creationId xmlns:p14="http://schemas.microsoft.com/office/powerpoint/2010/main" val="1237439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Šablona_Prezentace_HO">
  <a:themeElements>
    <a:clrScheme name="Horizont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Šablona HO_19-04-01" id="{96BB1BC9-DE91-4025-BC88-F8D1D1382D9C}" vid="{13E2FE55-8A28-4CAC-8701-34860EF36FA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Šablona_Prezentace_HO</Template>
  <TotalTime>918</TotalTime>
  <Words>367</Words>
  <Application>Microsoft Office PowerPoint</Application>
  <PresentationFormat>Vlastní</PresentationFormat>
  <Paragraphs>66</Paragraphs>
  <Slides>12</Slides>
  <Notes>0</Notes>
  <HiddenSlides>2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3" baseType="lpstr">
      <vt:lpstr>Šablona_Prezentace_HO</vt:lpstr>
      <vt:lpstr>Prezentace aplikace PowerPoint</vt:lpstr>
      <vt:lpstr>Tvoříme a prožíváme</vt:lpstr>
      <vt:lpstr>Umíme si jídlo najít v přírodě?</vt:lpstr>
      <vt:lpstr>Prezentace aplikace PowerPoint</vt:lpstr>
      <vt:lpstr>STROMY A KEŘE: Jak se jmenují?</vt:lpstr>
      <vt:lpstr>Popletly se nám názvy jedlých bylin, opravte.</vt:lpstr>
      <vt:lpstr>Kdo se chce naučit poznávat rostliny, může obrázky najít v knize nebo na internetu.</vt:lpstr>
      <vt:lpstr>Který savec nežije v Říčanském lese?</vt:lpstr>
      <vt:lpstr>Najdeme v přírodě čistou vodu? </vt:lpstr>
      <vt:lpstr>Najděte na mapě:</vt:lpstr>
      <vt:lpstr>V pravěku člověk  v  přírodě našel potravu: 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Tvoříme a prožíváme!</dc:title>
  <dc:creator>pc</dc:creator>
  <cp:lastModifiedBy>Ježková Edita Ing.</cp:lastModifiedBy>
  <cp:revision>105</cp:revision>
  <dcterms:created xsi:type="dcterms:W3CDTF">2019-04-04T06:18:58Z</dcterms:created>
  <dcterms:modified xsi:type="dcterms:W3CDTF">2019-10-21T06:07:18Z</dcterms:modified>
</cp:coreProperties>
</file>